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43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Rectangle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Rectangle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Rectangle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Rectangle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Rounded Rectangle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Rounded Rectangle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58928DA4-8E4B-4D18-8F9A-C9DC9B7E12D4}" type="datetimeFigureOut">
              <a:rPr lang="en-US" smtClean="0"/>
              <a:pPr/>
              <a:t>5/13/2012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F434B813-B171-4A9C-AE3C-2592E5A87CB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928DA4-8E4B-4D18-8F9A-C9DC9B7E12D4}" type="datetimeFigureOut">
              <a:rPr lang="en-US" smtClean="0"/>
              <a:pPr/>
              <a:t>5/13/2012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34B813-B171-4A9C-AE3C-2592E5A87CB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928DA4-8E4B-4D18-8F9A-C9DC9B7E12D4}" type="datetimeFigureOut">
              <a:rPr lang="en-US" smtClean="0"/>
              <a:pPr/>
              <a:t>5/13/2012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34B813-B171-4A9C-AE3C-2592E5A87CB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928DA4-8E4B-4D18-8F9A-C9DC9B7E12D4}" type="datetimeFigureOut">
              <a:rPr lang="en-US" smtClean="0"/>
              <a:pPr/>
              <a:t>5/13/2012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34B813-B171-4A9C-AE3C-2592E5A87CB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928DA4-8E4B-4D18-8F9A-C9DC9B7E12D4}" type="datetimeFigureOut">
              <a:rPr lang="en-US" smtClean="0"/>
              <a:pPr/>
              <a:t>5/13/2012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34B813-B171-4A9C-AE3C-2592E5A87CB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928DA4-8E4B-4D18-8F9A-C9DC9B7E12D4}" type="datetimeFigureOut">
              <a:rPr lang="en-US" smtClean="0"/>
              <a:pPr/>
              <a:t>5/13/2012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34B813-B171-4A9C-AE3C-2592E5A87CB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Date Placeholder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8928DA4-8E4B-4D18-8F9A-C9DC9B7E12D4}" type="datetimeFigureOut">
              <a:rPr lang="en-US" smtClean="0"/>
              <a:pPr/>
              <a:t>5/13/2012</a:t>
            </a:fld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F434B813-B171-4A9C-AE3C-2592E5A87CB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58928DA4-8E4B-4D18-8F9A-C9DC9B7E12D4}" type="datetimeFigureOut">
              <a:rPr lang="en-US" smtClean="0"/>
              <a:pPr/>
              <a:t>5/13/2012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F434B813-B171-4A9C-AE3C-2592E5A87CB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928DA4-8E4B-4D18-8F9A-C9DC9B7E12D4}" type="datetimeFigureOut">
              <a:rPr lang="en-US" smtClean="0"/>
              <a:pPr/>
              <a:t>5/13/2012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34B813-B171-4A9C-AE3C-2592E5A87CB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928DA4-8E4B-4D18-8F9A-C9DC9B7E12D4}" type="datetimeFigureOut">
              <a:rPr lang="en-US" smtClean="0"/>
              <a:pPr/>
              <a:t>5/13/2012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34B813-B171-4A9C-AE3C-2592E5A87CB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928DA4-8E4B-4D18-8F9A-C9DC9B7E12D4}" type="datetimeFigureOut">
              <a:rPr lang="en-US" smtClean="0"/>
              <a:pPr/>
              <a:t>5/13/2012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34B813-B171-4A9C-AE3C-2592E5A87CB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Rectangle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Rectangle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Rounded Rectangle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Rounded Rectangle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Rectangle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Rectangle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Rectangle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Rectangle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Rectangle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58928DA4-8E4B-4D18-8F9A-C9DC9B7E12D4}" type="datetimeFigureOut">
              <a:rPr lang="en-US" smtClean="0"/>
              <a:pPr/>
              <a:t>5/13/2012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F434B813-B171-4A9C-AE3C-2592E5A87CB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hyperlink" Target="http://www.teachertube.com/viewVideo.php?video_id=199971&amp;title=Surface_Ocean_Currents&amp;vpkey=f77dcc4ca3&amp;album_id=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teachertube.com/viewVideo.php?video_id=195342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hyperlink" Target="http://www.youtube.com/watch?v=iv5WL1W4-WI&amp;feature=related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6600" dirty="0" smtClean="0">
                <a:latin typeface="Bauhaus 93" pitchFamily="82" charset="0"/>
              </a:rPr>
              <a:t>OCEAN CURRENTS</a:t>
            </a:r>
            <a:endParaRPr lang="en-US" sz="6600" dirty="0">
              <a:latin typeface="Bauhaus 93" pitchFamily="82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3200" b="1" dirty="0" smtClean="0"/>
              <a:t>Section 4 – Chapter 13</a:t>
            </a:r>
            <a:endParaRPr lang="en-US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1066800"/>
          </a:xfrm>
        </p:spPr>
        <p:txBody>
          <a:bodyPr/>
          <a:lstStyle/>
          <a:p>
            <a:r>
              <a:rPr lang="en-US" dirty="0" smtClean="0"/>
              <a:t>Ocean Temp Comparison </a:t>
            </a:r>
            <a:endParaRPr lang="en-US" dirty="0"/>
          </a:p>
        </p:txBody>
      </p:sp>
      <p:pic>
        <p:nvPicPr>
          <p:cNvPr id="4" name="Content Placeholder 3" descr="el nino comparison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914400" y="2311014"/>
            <a:ext cx="7386394" cy="4242186"/>
          </a:xfrm>
        </p:spPr>
      </p:pic>
      <p:sp>
        <p:nvSpPr>
          <p:cNvPr id="5" name="Left Arrow 4"/>
          <p:cNvSpPr/>
          <p:nvPr/>
        </p:nvSpPr>
        <p:spPr>
          <a:xfrm rot="18079969">
            <a:off x="5660194" y="1359252"/>
            <a:ext cx="3878068" cy="1872512"/>
          </a:xfrm>
          <a:prstGeom prst="lef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latin typeface="Aharoni" pitchFamily="2" charset="-79"/>
                <a:cs typeface="Aharoni" pitchFamily="2" charset="-79"/>
              </a:rPr>
              <a:t>El Nino – Temps are higher</a:t>
            </a:r>
            <a:endParaRPr lang="en-US" sz="2400" b="1" dirty="0">
              <a:latin typeface="Aharoni" pitchFamily="2" charset="-79"/>
              <a:cs typeface="Aharoni" pitchFamily="2" charset="-79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5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229600" cy="1066800"/>
          </a:xfrm>
        </p:spPr>
        <p:txBody>
          <a:bodyPr/>
          <a:lstStyle/>
          <a:p>
            <a:r>
              <a:rPr lang="en-US" dirty="0" smtClean="0"/>
              <a:t>Wind Patterns Shift</a:t>
            </a:r>
            <a:endParaRPr lang="en-US" dirty="0"/>
          </a:p>
        </p:txBody>
      </p:sp>
      <p:pic>
        <p:nvPicPr>
          <p:cNvPr id="4" name="Content Placeholder 3" descr="wind pattern el nino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85800" y="1295400"/>
            <a:ext cx="7620000" cy="5334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Content Placeholder 5" descr="el nino extreme event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24000" y="0"/>
            <a:ext cx="65532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533400"/>
            <a:ext cx="8229600" cy="1066800"/>
          </a:xfrm>
        </p:spPr>
        <p:txBody>
          <a:bodyPr/>
          <a:lstStyle/>
          <a:p>
            <a:r>
              <a:rPr lang="en-US" dirty="0" smtClean="0">
                <a:latin typeface="Bauhaus 93" pitchFamily="82" charset="0"/>
              </a:rPr>
              <a:t>DEEP CURRENTS</a:t>
            </a:r>
            <a:endParaRPr lang="en-US" dirty="0">
              <a:latin typeface="Bauhaus 93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5050536"/>
          </a:xfrm>
        </p:spPr>
        <p:txBody>
          <a:bodyPr/>
          <a:lstStyle/>
          <a:p>
            <a:r>
              <a:rPr lang="en-US" dirty="0" smtClean="0"/>
              <a:t>Caused by differences in density of ocean water due to difference in temperature/salinity.</a:t>
            </a:r>
          </a:p>
          <a:p>
            <a:r>
              <a:rPr lang="en-US" dirty="0" smtClean="0"/>
              <a:t>Flow more slowly than surface currents – one circuit around can take up to 1000 years!</a:t>
            </a:r>
          </a:p>
          <a:p>
            <a:r>
              <a:rPr lang="en-US" dirty="0" smtClean="0"/>
              <a:t>Cold water flows from the poles towards the equator.</a:t>
            </a:r>
          </a:p>
          <a:p>
            <a:r>
              <a:rPr lang="en-US" dirty="0" smtClean="0"/>
              <a:t>Sometimes called “</a:t>
            </a:r>
            <a:r>
              <a:rPr lang="en-US" dirty="0" err="1" smtClean="0"/>
              <a:t>thermohaline</a:t>
            </a:r>
            <a:r>
              <a:rPr lang="en-US" dirty="0" smtClean="0"/>
              <a:t>” currents or the “conveyor belt”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thermohaline current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18638" y="838201"/>
            <a:ext cx="8144362" cy="576395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UPWELLING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Movement of cold, deep water upwards towards the surface.</a:t>
            </a:r>
          </a:p>
          <a:p>
            <a:r>
              <a:rPr lang="en-US" dirty="0" smtClean="0"/>
              <a:t>Important b/c it brings nutrients from the ocean floor up towards the surface.</a:t>
            </a:r>
          </a:p>
          <a:p>
            <a:r>
              <a:rPr lang="en-US" dirty="0" smtClean="0"/>
              <a:t>Fish &amp; other organisms depend on this upwelling for their survival.</a:t>
            </a:r>
          </a:p>
          <a:p>
            <a:r>
              <a:rPr lang="en-US" dirty="0" smtClean="0"/>
              <a:t>Many upwelling regions contain hundreds of schools </a:t>
            </a:r>
            <a:r>
              <a:rPr lang="en-US" smtClean="0"/>
              <a:t>of fish.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0"/>
            <a:ext cx="8229600" cy="1066800"/>
          </a:xfrm>
        </p:spPr>
        <p:txBody>
          <a:bodyPr>
            <a:normAutofit/>
          </a:bodyPr>
          <a:lstStyle/>
          <a:p>
            <a:r>
              <a:rPr lang="en-US" sz="4800" dirty="0" smtClean="0">
                <a:latin typeface="Bauhaus 93" pitchFamily="82" charset="0"/>
              </a:rPr>
              <a:t>What is a current?</a:t>
            </a:r>
            <a:endParaRPr lang="en-US" sz="4800" dirty="0">
              <a:latin typeface="Bauhaus 93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8229600" cy="4821936"/>
          </a:xfrm>
        </p:spPr>
        <p:txBody>
          <a:bodyPr/>
          <a:lstStyle/>
          <a:p>
            <a:r>
              <a:rPr lang="en-US" sz="3200" dirty="0" smtClean="0"/>
              <a:t>A </a:t>
            </a:r>
            <a:r>
              <a:rPr lang="en-US" sz="3200" b="1" u="sng" dirty="0" smtClean="0"/>
              <a:t>curren</a:t>
            </a:r>
            <a:r>
              <a:rPr lang="en-US" sz="3200" dirty="0" smtClean="0"/>
              <a:t>t is a large stream of </a:t>
            </a:r>
            <a:r>
              <a:rPr lang="en-US" sz="3200" i="1" dirty="0" smtClean="0"/>
              <a:t>moving</a:t>
            </a:r>
            <a:r>
              <a:rPr lang="en-US" sz="3200" dirty="0" smtClean="0"/>
              <a:t> water.</a:t>
            </a:r>
          </a:p>
          <a:p>
            <a:r>
              <a:rPr lang="en-US" sz="3200" dirty="0" smtClean="0"/>
              <a:t>Currents actually </a:t>
            </a:r>
            <a:r>
              <a:rPr lang="en-US" sz="3200" b="1" u="sng" dirty="0" smtClean="0">
                <a:solidFill>
                  <a:srgbClr val="FF0000"/>
                </a:solidFill>
              </a:rPr>
              <a:t>MOVE</a:t>
            </a:r>
            <a:r>
              <a:rPr lang="en-US" sz="3200" dirty="0" smtClean="0"/>
              <a:t> water – waves do NOT move water.</a:t>
            </a:r>
          </a:p>
          <a:p>
            <a:endParaRPr lang="en-US" dirty="0" smtClean="0"/>
          </a:p>
          <a:p>
            <a:r>
              <a:rPr lang="en-US" sz="3600" dirty="0" smtClean="0"/>
              <a:t>There are 2 main types of currents:</a:t>
            </a:r>
          </a:p>
          <a:p>
            <a:pPr marL="624078" indent="-514350">
              <a:buAutoNum type="arabicParenR"/>
            </a:pPr>
            <a:r>
              <a:rPr lang="en-US" sz="3600" dirty="0" smtClean="0"/>
              <a:t>Surface currents</a:t>
            </a:r>
          </a:p>
          <a:p>
            <a:pPr marL="624078" indent="-514350">
              <a:buAutoNum type="arabicParenR"/>
            </a:pPr>
            <a:r>
              <a:rPr lang="en-US" sz="3600" dirty="0" smtClean="0"/>
              <a:t>Deep currents</a:t>
            </a:r>
            <a:endParaRPr lang="en-US" sz="36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066800"/>
          </a:xfrm>
        </p:spPr>
        <p:txBody>
          <a:bodyPr>
            <a:normAutofit/>
          </a:bodyPr>
          <a:lstStyle/>
          <a:p>
            <a:r>
              <a:rPr lang="en-US" sz="4800" dirty="0" smtClean="0">
                <a:latin typeface="Bauhaus 93" pitchFamily="82" charset="0"/>
              </a:rPr>
              <a:t>SURFACE CURRENTS</a:t>
            </a:r>
            <a:endParaRPr lang="en-US" sz="4800" dirty="0">
              <a:latin typeface="Bauhaus 93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74336"/>
          </a:xfrm>
        </p:spPr>
        <p:txBody>
          <a:bodyPr>
            <a:normAutofit/>
          </a:bodyPr>
          <a:lstStyle/>
          <a:p>
            <a:r>
              <a:rPr lang="en-US" sz="3600" dirty="0" smtClean="0"/>
              <a:t>Affect water several hundred meters deep.</a:t>
            </a:r>
          </a:p>
          <a:p>
            <a:r>
              <a:rPr lang="en-US" sz="3600" dirty="0" smtClean="0"/>
              <a:t>Driven mainly by the wind.</a:t>
            </a:r>
          </a:p>
          <a:p>
            <a:r>
              <a:rPr lang="en-US" sz="3600" dirty="0" smtClean="0"/>
              <a:t>Most of them flow East or West</a:t>
            </a:r>
            <a:endParaRPr lang="en-US" sz="3600" dirty="0"/>
          </a:p>
        </p:txBody>
      </p:sp>
      <p:pic>
        <p:nvPicPr>
          <p:cNvPr id="5" name="Picture 4" descr="what's happening.gif">
            <a:hlinkClick r:id="rId2"/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295400" y="4495799"/>
            <a:ext cx="4419600" cy="216069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066800"/>
          </a:xfrm>
        </p:spPr>
        <p:txBody>
          <a:bodyPr>
            <a:normAutofit/>
          </a:bodyPr>
          <a:lstStyle/>
          <a:p>
            <a:r>
              <a:rPr lang="en-US" sz="5400" dirty="0" err="1" smtClean="0">
                <a:latin typeface="Bauhaus 93" pitchFamily="82" charset="0"/>
              </a:rPr>
              <a:t>Coriolis</a:t>
            </a:r>
            <a:r>
              <a:rPr lang="en-US" sz="5400" dirty="0" smtClean="0">
                <a:latin typeface="Bauhaus 93" pitchFamily="82" charset="0"/>
              </a:rPr>
              <a:t> Effect</a:t>
            </a:r>
            <a:endParaRPr lang="en-US" sz="5400" dirty="0">
              <a:latin typeface="Bauhaus 93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295400"/>
            <a:ext cx="8229600" cy="4974336"/>
          </a:xfrm>
        </p:spPr>
        <p:txBody>
          <a:bodyPr/>
          <a:lstStyle/>
          <a:p>
            <a:r>
              <a:rPr lang="en-US" dirty="0" smtClean="0"/>
              <a:t>The </a:t>
            </a:r>
            <a:r>
              <a:rPr lang="en-US" dirty="0" err="1" smtClean="0"/>
              <a:t>Coriolis</a:t>
            </a:r>
            <a:r>
              <a:rPr lang="en-US" dirty="0" smtClean="0"/>
              <a:t> Effect is the effect of Earth’s rotation on the direction of the currents.</a:t>
            </a:r>
          </a:p>
          <a:p>
            <a:r>
              <a:rPr lang="en-US" b="1" u="sng" dirty="0" smtClean="0">
                <a:solidFill>
                  <a:srgbClr val="FF0000"/>
                </a:solidFill>
              </a:rPr>
              <a:t>Northern Hemisphere </a:t>
            </a:r>
            <a:r>
              <a:rPr lang="en-US" dirty="0" smtClean="0"/>
              <a:t>– currents flow to the right; clockwise</a:t>
            </a:r>
          </a:p>
          <a:p>
            <a:r>
              <a:rPr lang="en-US" b="1" u="sng" dirty="0" smtClean="0">
                <a:solidFill>
                  <a:srgbClr val="00B0F0"/>
                </a:solidFill>
              </a:rPr>
              <a:t>Southern Hemisphere </a:t>
            </a:r>
            <a:r>
              <a:rPr lang="en-US" dirty="0" smtClean="0"/>
              <a:t>– currents flow to the left; counterclockwise</a:t>
            </a:r>
            <a:endParaRPr lang="en-US" dirty="0"/>
          </a:p>
        </p:txBody>
      </p:sp>
      <p:pic>
        <p:nvPicPr>
          <p:cNvPr id="4" name="Picture 3" descr="coriolis effect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267200" y="3569476"/>
            <a:ext cx="4191000" cy="3087263"/>
          </a:xfrm>
          <a:prstGeom prst="rect">
            <a:avLst/>
          </a:prstGeom>
        </p:spPr>
      </p:pic>
      <p:pic>
        <p:nvPicPr>
          <p:cNvPr id="5" name="Picture 4" descr="seethru globe.gif">
            <a:hlinkClick r:id="rId3"/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143000" y="4267200"/>
            <a:ext cx="1676400" cy="16764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16871" y="5943600"/>
            <a:ext cx="262764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latin typeface="Aharoni" pitchFamily="2" charset="-79"/>
                <a:cs typeface="Aharoni" pitchFamily="2" charset="-79"/>
              </a:rPr>
              <a:t>Click the Earth</a:t>
            </a:r>
          </a:p>
          <a:p>
            <a:pPr algn="ctr"/>
            <a:r>
              <a:rPr lang="en-US" b="1" dirty="0">
                <a:latin typeface="Aharoni" pitchFamily="2" charset="-79"/>
                <a:cs typeface="Aharoni" pitchFamily="2" charset="-79"/>
              </a:rPr>
              <a:t>f</a:t>
            </a:r>
            <a:r>
              <a:rPr lang="en-US" b="1" dirty="0" smtClean="0">
                <a:latin typeface="Aharoni" pitchFamily="2" charset="-79"/>
                <a:cs typeface="Aharoni" pitchFamily="2" charset="-79"/>
              </a:rPr>
              <a:t>or video explanation!</a:t>
            </a:r>
            <a:endParaRPr lang="en-US" b="1" dirty="0">
              <a:latin typeface="Aharoni" pitchFamily="2" charset="-79"/>
              <a:cs typeface="Aharoni" pitchFamily="2" charset="-79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800" dirty="0" smtClean="0">
                <a:latin typeface="Bauhaus 93" pitchFamily="82" charset="0"/>
              </a:rPr>
              <a:t>Video Demo of </a:t>
            </a:r>
            <a:r>
              <a:rPr lang="en-US" sz="4800" dirty="0" err="1" smtClean="0">
                <a:latin typeface="Bauhaus 93" pitchFamily="82" charset="0"/>
              </a:rPr>
              <a:t>Coriolis</a:t>
            </a:r>
            <a:r>
              <a:rPr lang="en-US" sz="4800" dirty="0" smtClean="0">
                <a:latin typeface="Bauhaus 93" pitchFamily="82" charset="0"/>
              </a:rPr>
              <a:t> Effect</a:t>
            </a:r>
            <a:endParaRPr lang="en-US" sz="4800" dirty="0">
              <a:latin typeface="Bauhaus 93" pitchFamily="82" charset="0"/>
            </a:endParaRPr>
          </a:p>
        </p:txBody>
      </p:sp>
      <p:pic>
        <p:nvPicPr>
          <p:cNvPr id="5" name="Content Placeholder 4" descr="click_7.gif">
            <a:hlinkClick r:id="rId2"/>
          </p:cNvPr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2057400" y="2501840"/>
            <a:ext cx="4431320" cy="3365559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04800"/>
            <a:ext cx="8229600" cy="1066800"/>
          </a:xfrm>
        </p:spPr>
        <p:txBody>
          <a:bodyPr>
            <a:normAutofit/>
          </a:bodyPr>
          <a:lstStyle/>
          <a:p>
            <a:r>
              <a:rPr lang="en-US" sz="4800" dirty="0" smtClean="0">
                <a:latin typeface="Bauhaus 93" pitchFamily="82" charset="0"/>
              </a:rPr>
              <a:t>The GULF STREAM</a:t>
            </a:r>
            <a:endParaRPr lang="en-US" sz="4800" dirty="0">
              <a:latin typeface="Bauhaus 93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5050536"/>
          </a:xfrm>
        </p:spPr>
        <p:txBody>
          <a:bodyPr/>
          <a:lstStyle/>
          <a:p>
            <a:r>
              <a:rPr lang="en-US" dirty="0" smtClean="0"/>
              <a:t>The largest, most powerful surface current in the Atlantic Ocean.</a:t>
            </a:r>
          </a:p>
          <a:p>
            <a:r>
              <a:rPr lang="en-US" dirty="0" smtClean="0"/>
              <a:t>It carries warm water from Mexico to </a:t>
            </a:r>
            <a:r>
              <a:rPr lang="en-US" dirty="0" err="1" smtClean="0"/>
              <a:t>Carribean</a:t>
            </a:r>
            <a:r>
              <a:rPr lang="en-US" dirty="0" smtClean="0"/>
              <a:t> then northward along coast of US – at NC it curves outward due to </a:t>
            </a:r>
            <a:r>
              <a:rPr lang="en-US" dirty="0" err="1" smtClean="0"/>
              <a:t>Coriolis</a:t>
            </a:r>
            <a:r>
              <a:rPr lang="en-US" dirty="0" smtClean="0"/>
              <a:t> Effect!</a:t>
            </a:r>
            <a:endParaRPr lang="en-US" dirty="0"/>
          </a:p>
        </p:txBody>
      </p:sp>
      <p:pic>
        <p:nvPicPr>
          <p:cNvPr id="4" name="Picture 3" descr="gulf stream 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905000" y="3505200"/>
            <a:ext cx="4876800" cy="320040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1066800"/>
          </a:xfrm>
        </p:spPr>
        <p:txBody>
          <a:bodyPr>
            <a:normAutofit/>
          </a:bodyPr>
          <a:lstStyle/>
          <a:p>
            <a:pPr algn="ctr"/>
            <a:r>
              <a:rPr lang="en-US" sz="4800" dirty="0" smtClean="0">
                <a:latin typeface="Bauhaus 93" pitchFamily="82" charset="0"/>
              </a:rPr>
              <a:t>Gulf Stream</a:t>
            </a:r>
            <a:endParaRPr lang="en-US" sz="4800" dirty="0">
              <a:latin typeface="Bauhaus 93" pitchFamily="82" charset="0"/>
            </a:endParaRPr>
          </a:p>
        </p:txBody>
      </p:sp>
      <p:pic>
        <p:nvPicPr>
          <p:cNvPr id="4" name="Content Placeholder 3" descr="gulf stream 2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24000" y="1828800"/>
            <a:ext cx="5638800" cy="48768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85800"/>
            <a:ext cx="8229600" cy="1066800"/>
          </a:xfrm>
        </p:spPr>
        <p:txBody>
          <a:bodyPr/>
          <a:lstStyle/>
          <a:p>
            <a:r>
              <a:rPr lang="en-US" dirty="0" smtClean="0"/>
              <a:t>Surface Currents Affect Climate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76400"/>
            <a:ext cx="8229600" cy="4898136"/>
          </a:xfrm>
        </p:spPr>
        <p:txBody>
          <a:bodyPr/>
          <a:lstStyle/>
          <a:p>
            <a:r>
              <a:rPr lang="en-US" dirty="0" smtClean="0"/>
              <a:t>Warm/Cold water currents will warm or cool the air above them and influence the climate on land.</a:t>
            </a:r>
          </a:p>
          <a:p>
            <a:r>
              <a:rPr lang="en-US" dirty="0" smtClean="0"/>
              <a:t>Air over </a:t>
            </a:r>
            <a:r>
              <a:rPr lang="en-US" b="1" u="sng" dirty="0" smtClean="0">
                <a:solidFill>
                  <a:srgbClr val="FF0000"/>
                </a:solidFill>
              </a:rPr>
              <a:t>warm currents </a:t>
            </a:r>
            <a:r>
              <a:rPr lang="en-US" dirty="0" smtClean="0"/>
              <a:t>tend to pick up moisture and bring rain to land.</a:t>
            </a:r>
          </a:p>
          <a:p>
            <a:r>
              <a:rPr lang="en-US" b="1" u="sng" dirty="0" smtClean="0">
                <a:solidFill>
                  <a:srgbClr val="0070C0"/>
                </a:solidFill>
              </a:rPr>
              <a:t>Cold currents </a:t>
            </a:r>
            <a:r>
              <a:rPr lang="en-US" dirty="0" smtClean="0"/>
              <a:t>will cool the air which can’t pick up as much moisture which results in cooler, drier weather.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066800"/>
          </a:xfrm>
        </p:spPr>
        <p:txBody>
          <a:bodyPr>
            <a:normAutofit/>
          </a:bodyPr>
          <a:lstStyle/>
          <a:p>
            <a:r>
              <a:rPr lang="en-US" sz="4400" dirty="0" smtClean="0">
                <a:latin typeface="Bauhaus 93" pitchFamily="82" charset="0"/>
              </a:rPr>
              <a:t>El Nino</a:t>
            </a:r>
            <a:endParaRPr lang="en-US" sz="4400" dirty="0">
              <a:latin typeface="Bauhaus 93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5050536"/>
          </a:xfrm>
        </p:spPr>
        <p:txBody>
          <a:bodyPr/>
          <a:lstStyle/>
          <a:p>
            <a:r>
              <a:rPr lang="en-US" dirty="0" smtClean="0"/>
              <a:t>Unusual wind patterns will change the currents flow in the Pacific Ocean.  </a:t>
            </a:r>
          </a:p>
          <a:p>
            <a:r>
              <a:rPr lang="en-US" dirty="0" smtClean="0"/>
              <a:t>It happens every 2-7 years.</a:t>
            </a:r>
          </a:p>
          <a:p>
            <a:r>
              <a:rPr lang="en-US" dirty="0" smtClean="0"/>
              <a:t>This change causes weather patterns to shift towards more severe weather </a:t>
            </a:r>
            <a:r>
              <a:rPr lang="en-US" dirty="0" err="1" smtClean="0"/>
              <a:t>occurances</a:t>
            </a:r>
            <a:r>
              <a:rPr lang="en-US" dirty="0" smtClean="0"/>
              <a:t> like extra rainy(flooding/mudslides), mild winters, incident of tornadoes increases, etc.</a:t>
            </a:r>
            <a:endParaRPr lang="en-US" dirty="0"/>
          </a:p>
        </p:txBody>
      </p:sp>
      <p:pic>
        <p:nvPicPr>
          <p:cNvPr id="4" name="Picture 3" descr="drought el nino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09600" y="4454040"/>
            <a:ext cx="3505200" cy="22328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Picture 4" descr="flooding CA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800600" y="4495800"/>
            <a:ext cx="3505200" cy="217714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Urban">
  <a:themeElements>
    <a:clrScheme name="Urban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Urban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Urban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178</TotalTime>
  <Words>379</Words>
  <Application>Microsoft Office PowerPoint</Application>
  <PresentationFormat>On-screen Show (4:3)</PresentationFormat>
  <Paragraphs>45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Urban</vt:lpstr>
      <vt:lpstr>OCEAN CURRENTS</vt:lpstr>
      <vt:lpstr>What is a current?</vt:lpstr>
      <vt:lpstr>SURFACE CURRENTS</vt:lpstr>
      <vt:lpstr>Coriolis Effect</vt:lpstr>
      <vt:lpstr>Video Demo of Coriolis Effect</vt:lpstr>
      <vt:lpstr>The GULF STREAM</vt:lpstr>
      <vt:lpstr>Gulf Stream</vt:lpstr>
      <vt:lpstr>Surface Currents Affect Climate</vt:lpstr>
      <vt:lpstr>El Nino</vt:lpstr>
      <vt:lpstr>Ocean Temp Comparison </vt:lpstr>
      <vt:lpstr>Wind Patterns Shift</vt:lpstr>
      <vt:lpstr>Slide 12</vt:lpstr>
      <vt:lpstr>DEEP CURRENTS</vt:lpstr>
      <vt:lpstr>Slide 14</vt:lpstr>
      <vt:lpstr>UPWELLING</vt:lpstr>
    </vt:vector>
  </TitlesOfParts>
  <Company>HP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OCEAN CURRENTS</dc:title>
  <dc:creator>jluckey</dc:creator>
  <cp:lastModifiedBy>jluckey</cp:lastModifiedBy>
  <cp:revision>11</cp:revision>
  <dcterms:created xsi:type="dcterms:W3CDTF">2012-05-13T15:22:03Z</dcterms:created>
  <dcterms:modified xsi:type="dcterms:W3CDTF">2012-05-13T18:21:05Z</dcterms:modified>
</cp:coreProperties>
</file>